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2192000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>
        <p:scale>
          <a:sx n="45" d="100"/>
          <a:sy n="45" d="100"/>
        </p:scale>
        <p:origin x="344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56703"/>
            <a:ext cx="10363200" cy="501340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563446"/>
            <a:ext cx="9144000" cy="347671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4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6678"/>
            <a:ext cx="2628900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66678"/>
            <a:ext cx="7734300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6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590057"/>
            <a:ext cx="10515600" cy="599008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636813"/>
            <a:ext cx="10515600" cy="31500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3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1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66681"/>
            <a:ext cx="10515600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530053"/>
            <a:ext cx="5157787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260078"/>
            <a:ext cx="5157787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530053"/>
            <a:ext cx="5183188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260078"/>
            <a:ext cx="5183188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3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9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7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73367"/>
            <a:ext cx="6172200" cy="1023348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7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73367"/>
            <a:ext cx="6172200" cy="1023348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6681"/>
            <a:ext cx="1051560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833390"/>
            <a:ext cx="1051560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F2DB4-1CBB-3348-9145-A99794E9A42F}" type="datetimeFigureOut">
              <a:rPr lang="en-US" smtClean="0"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3346867"/>
            <a:ext cx="41148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2.tiff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image" Target="../media/image7.tiff"/><Relationship Id="rId17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https://www.nationalobserver.com/sites/nationalobserver.com/files/styles/body_img/public/img/2019/06/18/rsz_img_2896-2.jpg?itok=yljnZqFR" TargetMode="External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5" Type="http://schemas.openxmlformats.org/officeDocument/2006/relationships/image" Target="../media/image9.tiff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image" Target="https://www.nationalobserver.com/sites/nationalobserver.com/files/img/2019/06/27/rsz_img_2962_1.jpg" TargetMode="External"/><Relationship Id="rId9" Type="http://schemas.openxmlformats.org/officeDocument/2006/relationships/image" Target="../media/image5.tiff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C132AC-D40E-934A-AAE7-A8721B54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" y="2652051"/>
            <a:ext cx="609761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8586ABD-4756-F04A-BA69-58CD0CCEE036}"/>
              </a:ext>
            </a:extLst>
          </p:cNvPr>
          <p:cNvSpPr/>
          <p:nvPr/>
        </p:nvSpPr>
        <p:spPr>
          <a:xfrm>
            <a:off x="2" y="0"/>
            <a:ext cx="4380848" cy="8184383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8D905-EF34-F342-98A4-7111023FD21F}"/>
              </a:ext>
            </a:extLst>
          </p:cNvPr>
          <p:cNvSpPr/>
          <p:nvPr/>
        </p:nvSpPr>
        <p:spPr>
          <a:xfrm>
            <a:off x="0" y="8184383"/>
            <a:ext cx="12192000" cy="6215830"/>
          </a:xfrm>
          <a:prstGeom prst="rect">
            <a:avLst/>
          </a:prstGeom>
          <a:solidFill>
            <a:schemeClr val="accent6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50A2C74-1B15-5840-91C6-101BF7136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DA62A20-2F8A-BD4D-86F1-60DC042E1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5" descr="Image result for klinse-za wolf trapping">
            <a:extLst>
              <a:ext uri="{FF2B5EF4-FFF2-40B4-BE49-F238E27FC236}">
                <a16:creationId xmlns:a16="http://schemas.microsoft.com/office/drawing/2014/main" id="{9DF290F0-30C1-A447-BB53-2656AC5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8746512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FE369B21-3E52-7847-80C0-A8F343D96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272" y="104488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3" name="Picture 9" descr="Image result for klinse-za wolf trapping indigenous">
            <a:extLst>
              <a:ext uri="{FF2B5EF4-FFF2-40B4-BE49-F238E27FC236}">
                <a16:creationId xmlns:a16="http://schemas.microsoft.com/office/drawing/2014/main" id="{C67C9B49-DDF6-3640-9E13-4EC00DBC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11350011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45505-FC50-9E4B-9D84-95330DE0C90A}"/>
              </a:ext>
            </a:extLst>
          </p:cNvPr>
          <p:cNvSpPr txBox="1"/>
          <p:nvPr/>
        </p:nvSpPr>
        <p:spPr>
          <a:xfrm>
            <a:off x="801725" y="300961"/>
            <a:ext cx="151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F75E6-4307-8240-BE76-D8A723663F19}"/>
              </a:ext>
            </a:extLst>
          </p:cNvPr>
          <p:cNvSpPr txBox="1"/>
          <p:nvPr/>
        </p:nvSpPr>
        <p:spPr>
          <a:xfrm>
            <a:off x="775897" y="3747487"/>
            <a:ext cx="195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it Worked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709A0-9921-2F41-AAD3-D85BC7721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7243" y="859955"/>
            <a:ext cx="578773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6684A-6553-3546-8219-6153449458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/>
          <a:srcRect l="-18585" t="-24343" r="-13198" b="-31800"/>
          <a:stretch/>
        </p:blipFill>
        <p:spPr>
          <a:xfrm>
            <a:off x="197239" y="1743510"/>
            <a:ext cx="604486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E06460-2423-0D4D-927F-53CA5F651433}"/>
              </a:ext>
            </a:extLst>
          </p:cNvPr>
          <p:cNvSpPr txBox="1"/>
          <p:nvPr/>
        </p:nvSpPr>
        <p:spPr>
          <a:xfrm>
            <a:off x="895037" y="836303"/>
            <a:ext cx="3054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Maternal Penning and Feeding</a:t>
            </a:r>
          </a:p>
          <a:p>
            <a:r>
              <a:rPr lang="en-US" sz="1400" dirty="0"/>
              <a:t>Indigenous Guardians on site full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8CAFD5-77C9-A64F-B7AB-1B0BEA42EA30}"/>
              </a:ext>
            </a:extLst>
          </p:cNvPr>
          <p:cNvSpPr txBox="1"/>
          <p:nvPr/>
        </p:nvSpPr>
        <p:spPr>
          <a:xfrm>
            <a:off x="896315" y="1762784"/>
            <a:ext cx="3492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Predator Reduction-mainly wolves</a:t>
            </a:r>
          </a:p>
          <a:p>
            <a:r>
              <a:rPr lang="en-US" sz="1400" dirty="0"/>
              <a:t>By Indigenous People, Province, and Trappers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F1A39-18A5-4B40-85BF-306717D12975}"/>
              </a:ext>
            </a:extLst>
          </p:cNvPr>
          <p:cNvSpPr txBox="1"/>
          <p:nvPr/>
        </p:nvSpPr>
        <p:spPr>
          <a:xfrm>
            <a:off x="898111" y="2689265"/>
            <a:ext cx="33339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Restoration and Security</a:t>
            </a:r>
          </a:p>
          <a:p>
            <a:r>
              <a:rPr lang="en-US" sz="1400" dirty="0"/>
              <a:t>Restored linear features and garnered Partnership Agreement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CA5110-6054-3848-A0DC-0A44CB540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773" l="9091" r="92614">
                        <a14:foregroundMark x1="65909" y1="40909" x2="65909" y2="40909"/>
                        <a14:foregroundMark x1="82955" y1="37500" x2="82955" y2="37500"/>
                        <a14:foregroundMark x1="91477" y1="48295" x2="91477" y2="48295"/>
                        <a14:foregroundMark x1="14205" y1="32386" x2="14205" y2="32386"/>
                        <a14:foregroundMark x1="19886" y1="61364" x2="19886" y2="61364"/>
                        <a14:foregroundMark x1="27273" y1="63636" x2="27273" y2="63636"/>
                        <a14:foregroundMark x1="33523" y1="70455" x2="33523" y2="70455"/>
                        <a14:foregroundMark x1="39773" y1="74432" x2="39773" y2="74432"/>
                        <a14:foregroundMark x1="92614" y1="48295" x2="92614" y2="48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27" y="7193507"/>
            <a:ext cx="638761" cy="6387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A6918D-DA37-5943-9F5E-94A1B9BBEDD1}"/>
              </a:ext>
            </a:extLst>
          </p:cNvPr>
          <p:cNvSpPr txBox="1"/>
          <p:nvPr/>
        </p:nvSpPr>
        <p:spPr>
          <a:xfrm>
            <a:off x="1035787" y="7085799"/>
            <a:ext cx="3345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Collaborative, Equitable Approach</a:t>
            </a:r>
          </a:p>
          <a:p>
            <a:r>
              <a:rPr lang="en-US" sz="1400" dirty="0"/>
              <a:t>Involving Indigenous People, Provincial and Federal Governments, local land stewards, and Scientists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7B15EB-B88E-3B4D-B749-E055B0AF2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224" y="5996235"/>
            <a:ext cx="688390" cy="685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F4E7A4-4BF5-AB48-BF1C-174CDB4CCB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86" b="94224" l="9753" r="89973">
                        <a14:foregroundMark x1="50549" y1="94389" x2="50549" y2="94389"/>
                        <a14:foregroundMark x1="67995" y1="8086" x2="67995" y2="8086"/>
                        <a14:backgroundMark x1="67995" y1="59076" x2="67995" y2="59076"/>
                        <a14:backgroundMark x1="66346" y1="53465" x2="63599" y2="73102"/>
                        <a14:backgroundMark x1="44231" y1="36964" x2="34615" y2="54290"/>
                        <a14:backgroundMark x1="44231" y1="38614" x2="31868" y2="43729"/>
                        <a14:backgroundMark x1="31868" y1="43729" x2="30907" y2="59076"/>
                        <a14:backgroundMark x1="30495" y1="60231" x2="34890" y2="73927"/>
                        <a14:backgroundMark x1="34890" y1="73927" x2="38874" y2="78383"/>
                        <a14:backgroundMark x1="69231" y1="48680" x2="70192" y2="63366"/>
                        <a14:backgroundMark x1="70192" y1="63366" x2="64560" y2="5313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258985"/>
            <a:ext cx="1183678" cy="9853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96ED46-D37B-AC49-B1EE-EE2410B42D4D}"/>
              </a:ext>
            </a:extLst>
          </p:cNvPr>
          <p:cNvSpPr txBox="1"/>
          <p:nvPr/>
        </p:nvSpPr>
        <p:spPr>
          <a:xfrm>
            <a:off x="1015407" y="4317160"/>
            <a:ext cx="33450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Exercising Indigenous Rights </a:t>
            </a:r>
            <a:endParaRPr lang="en-US" sz="1400" dirty="0"/>
          </a:p>
          <a:p>
            <a:r>
              <a:rPr lang="en-US" sz="1400" dirty="0"/>
              <a:t>The Nations initiated immediate, emergency actions —unhindered by politics and permitting— to recover </a:t>
            </a:r>
            <a:r>
              <a:rPr lang="en-US" sz="1400" dirty="0" err="1"/>
              <a:t>Klinse</a:t>
            </a:r>
            <a:r>
              <a:rPr lang="en-US" sz="1400" dirty="0"/>
              <a:t>-Za caribou, without which extirpation was certain.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BF03B7-A671-E340-9EC7-35F72D6DB03A}"/>
              </a:ext>
            </a:extLst>
          </p:cNvPr>
          <p:cNvSpPr txBox="1"/>
          <p:nvPr/>
        </p:nvSpPr>
        <p:spPr>
          <a:xfrm>
            <a:off x="1044108" y="5937983"/>
            <a:ext cx="33177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Survival &amp; Recruitment</a:t>
            </a:r>
          </a:p>
          <a:p>
            <a:r>
              <a:rPr lang="en-US" sz="1400" dirty="0"/>
              <a:t>The Actions reversed the decline and increased populations at ~13% per year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D8E4AC-98F5-704F-87A5-0C9266A7DE9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2086" r="3905"/>
          <a:stretch/>
        </p:blipFill>
        <p:spPr>
          <a:xfrm>
            <a:off x="4331032" y="11350021"/>
            <a:ext cx="3660723" cy="2451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D18D1B-E537-AA40-839E-810F9C40DC3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32" t="15861" r="21024" b="-1"/>
          <a:stretch/>
        </p:blipFill>
        <p:spPr>
          <a:xfrm>
            <a:off x="8177350" y="8740276"/>
            <a:ext cx="3670300" cy="2433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444703-4197-414D-B660-517C0D6DDB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234" y="8740277"/>
            <a:ext cx="3648518" cy="2433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5DE42E-87B8-4A47-A2D4-CF4B0AA706E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633" r="15569" b="7633"/>
          <a:stretch/>
        </p:blipFill>
        <p:spPr>
          <a:xfrm>
            <a:off x="8177352" y="11350013"/>
            <a:ext cx="3660723" cy="2451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3A97E-7E41-EF49-B7A6-77B90F1FE0CB}"/>
              </a:ext>
            </a:extLst>
          </p:cNvPr>
          <p:cNvSpPr txBox="1"/>
          <p:nvPr/>
        </p:nvSpPr>
        <p:spPr>
          <a:xfrm>
            <a:off x="32832" y="8200182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34BC10-1FC0-BD4C-8D1E-BEB518284A48}"/>
              </a:ext>
            </a:extLst>
          </p:cNvPr>
          <p:cNvSpPr txBox="1"/>
          <p:nvPr/>
        </p:nvSpPr>
        <p:spPr>
          <a:xfrm>
            <a:off x="70403" y="8593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FD7A3-7D32-AC4E-A8C1-8CD8BE9AC97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4460377" y="473997"/>
            <a:ext cx="7555782" cy="75557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2C1AC5-FA8F-BE4D-9908-A96F94985521}"/>
              </a:ext>
            </a:extLst>
          </p:cNvPr>
          <p:cNvSpPr txBox="1"/>
          <p:nvPr/>
        </p:nvSpPr>
        <p:spPr>
          <a:xfrm>
            <a:off x="4529613" y="84694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59D96B-4BDB-A34E-94E6-CA2A1AF07C62}"/>
              </a:ext>
            </a:extLst>
          </p:cNvPr>
          <p:cNvSpPr/>
          <p:nvPr/>
        </p:nvSpPr>
        <p:spPr>
          <a:xfrm>
            <a:off x="4343234" y="-15799"/>
            <a:ext cx="7811151" cy="8200182"/>
          </a:xfrm>
          <a:prstGeom prst="rect">
            <a:avLst/>
          </a:prstGeom>
          <a:solidFill>
            <a:schemeClr val="accent6">
              <a:lumMod val="5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105</Words>
  <Application>Microsoft Macintosh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Futura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13</cp:revision>
  <dcterms:created xsi:type="dcterms:W3CDTF">2020-03-28T17:45:54Z</dcterms:created>
  <dcterms:modified xsi:type="dcterms:W3CDTF">2020-11-21T01:42:41Z</dcterms:modified>
</cp:coreProperties>
</file>